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0"/>
  </p:notesMasterIdLst>
  <p:sldIdLst>
    <p:sldId id="306" r:id="rId2"/>
    <p:sldId id="348" r:id="rId3"/>
    <p:sldId id="349" r:id="rId4"/>
    <p:sldId id="400" r:id="rId5"/>
    <p:sldId id="399" r:id="rId6"/>
    <p:sldId id="402" r:id="rId7"/>
    <p:sldId id="355" r:id="rId8"/>
    <p:sldId id="352" r:id="rId9"/>
    <p:sldId id="353" r:id="rId10"/>
    <p:sldId id="390" r:id="rId11"/>
    <p:sldId id="391" r:id="rId12"/>
    <p:sldId id="403" r:id="rId13"/>
    <p:sldId id="398" r:id="rId14"/>
    <p:sldId id="392" r:id="rId15"/>
    <p:sldId id="404" r:id="rId16"/>
    <p:sldId id="397" r:id="rId17"/>
    <p:sldId id="401" r:id="rId18"/>
    <p:sldId id="394" r:id="rId19"/>
    <p:sldId id="395" r:id="rId20"/>
    <p:sldId id="396" r:id="rId21"/>
    <p:sldId id="378" r:id="rId22"/>
    <p:sldId id="379" r:id="rId23"/>
    <p:sldId id="380" r:id="rId24"/>
    <p:sldId id="382" r:id="rId25"/>
    <p:sldId id="384" r:id="rId26"/>
    <p:sldId id="328" r:id="rId27"/>
    <p:sldId id="367" r:id="rId28"/>
    <p:sldId id="329"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004"/>
    <a:srgbClr val="FDFDFD"/>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73"/>
  </p:normalViewPr>
  <p:slideViewPr>
    <p:cSldViewPr snapToGrid="0" showGuides="1">
      <p:cViewPr varScale="1">
        <p:scale>
          <a:sx n="120" d="100"/>
          <a:sy n="120" d="100"/>
        </p:scale>
        <p:origin x="256" y="17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lipay/sofa-mesh" TargetMode="External"/><Relationship Id="rId2" Type="http://schemas.openxmlformats.org/officeDocument/2006/relationships/hyperlink" Target="https://github.com/istio/istio" TargetMode="External"/><Relationship Id="rId1" Type="http://schemas.openxmlformats.org/officeDocument/2006/relationships/slideLayout" Target="../slideLayouts/slideLayout4.xml"/><Relationship Id="rId6" Type="http://schemas.openxmlformats.org/officeDocument/2006/relationships/image" Target="../media/image2.tiff"/><Relationship Id="rId5" Type="http://schemas.openxmlformats.org/officeDocument/2006/relationships/image" Target="../media/image1.png"/><Relationship Id="rId4" Type="http://schemas.openxmlformats.org/officeDocument/2006/relationships/hyperlink" Target="https://linkerd.io/"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hyperlink" Target="https://www.envoyproxy.io/docs/envoy/latest/" TargetMode="External"/><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15.tiff"/></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7.png"/><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7.png"/><Relationship Id="rId1" Type="http://schemas.openxmlformats.org/officeDocument/2006/relationships/slideLayout" Target="../slideLayouts/slideLayout4.xml"/><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png"/><Relationship Id="rId1" Type="http://schemas.openxmlformats.org/officeDocument/2006/relationships/slideLayout" Target="../slideLayouts/slideLayout4.xml"/><Relationship Id="rId5" Type="http://schemas.openxmlformats.org/officeDocument/2006/relationships/image" Target="../media/image7.tiff"/><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9.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2.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7505205" y="5700794"/>
            <a:ext cx="4548249" cy="923336"/>
          </a:xfrm>
          <a:prstGeom prst="rect">
            <a:avLst/>
          </a:prstGeom>
          <a:noFill/>
        </p:spPr>
        <p:txBody>
          <a:bodyPr wrap="square" lIns="91445" tIns="45723" rIns="91445" bIns="45723" rtlCol="0">
            <a:spAutoFit/>
          </a:bodyPr>
          <a:lstStyle/>
          <a:p>
            <a:pPr defTabSz="914083"/>
            <a:r>
              <a:rPr lang="id-ID" b="1" i="1" dirty="0">
                <a:solidFill>
                  <a:srgbClr val="001004"/>
                </a:solidFill>
                <a:latin typeface="仿宋" panose="02010609060101010101" pitchFamily="49" charset="-122"/>
                <a:ea typeface="仿宋" panose="02010609060101010101" pitchFamily="49" charset="-122"/>
                <a:cs typeface="+mn-ea"/>
                <a:sym typeface="+mn-lt"/>
                <a:hlinkClick r:id="rId2"/>
              </a:rPr>
              <a:t>https://github.com/istio/istio</a:t>
            </a:r>
            <a:endParaRPr lang="id-ID" b="1" i="1" dirty="0">
              <a:solidFill>
                <a:srgbClr val="001004"/>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01004"/>
                </a:solidFill>
                <a:latin typeface="仿宋" panose="02010609060101010101" pitchFamily="49" charset="-122"/>
                <a:ea typeface="仿宋" panose="02010609060101010101" pitchFamily="49" charset="-122"/>
                <a:cs typeface="+mn-ea"/>
                <a:sym typeface="+mn-lt"/>
                <a:hlinkClick r:id="rId3"/>
              </a:rPr>
              <a:t>https://github.com/alipay/sofa-mesh</a:t>
            </a:r>
            <a:endParaRPr lang="id-ID" b="1" i="1" dirty="0">
              <a:solidFill>
                <a:srgbClr val="001004"/>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01004"/>
                </a:solidFill>
                <a:latin typeface="仿宋" panose="02010609060101010101" pitchFamily="49" charset="-122"/>
                <a:ea typeface="仿宋" panose="02010609060101010101" pitchFamily="49" charset="-122"/>
                <a:cs typeface="+mn-ea"/>
                <a:sym typeface="+mn-lt"/>
                <a:hlinkClick r:id="rId4"/>
              </a:rPr>
              <a:t>https://linkerd.io/</a:t>
            </a:r>
            <a:endParaRPr lang="id-ID" b="1" i="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FBAE023-2C58-0145-A20A-7D60F557C631}"/>
              </a:ext>
            </a:extLst>
          </p:cNvPr>
          <p:cNvPicPr>
            <a:picLocks noChangeAspect="1"/>
          </p:cNvPicPr>
          <p:nvPr/>
        </p:nvPicPr>
        <p:blipFill>
          <a:blip r:embed="rId6"/>
          <a:stretch>
            <a:fillRect/>
          </a:stretch>
        </p:blipFill>
        <p:spPr>
          <a:xfrm>
            <a:off x="2406650" y="503866"/>
            <a:ext cx="6838290" cy="4969256"/>
          </a:xfrm>
          <a:prstGeom prst="rect">
            <a:avLst/>
          </a:prstGeom>
        </p:spPr>
      </p:pic>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核心功能（</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p:cNvSpPr txBox="1"/>
          <p:nvPr/>
        </p:nvSpPr>
        <p:spPr>
          <a:xfrm>
            <a:off x="775136" y="1431040"/>
            <a:ext cx="11082382" cy="3416320"/>
          </a:xfrm>
          <a:prstGeom prst="rect">
            <a:avLst/>
          </a:prstGeom>
          <a:noFill/>
        </p:spPr>
        <p:txBody>
          <a:bodyPr wrap="square" rtlCol="0">
            <a:spAutoFit/>
          </a:bodyPr>
          <a:lstStyle/>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平台支持</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是独立于平台的，旨在运行在各种环境中，包括跨云、内部部署、</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r>
              <a:rPr lang="en-US" altLang="zh-CN" b="1" dirty="0" err="1">
                <a:solidFill>
                  <a:srgbClr val="06080A"/>
                </a:solidFill>
                <a:latin typeface="仿宋" panose="02010609060101010101" pitchFamily="49" charset="-122"/>
                <a:ea typeface="仿宋" panose="02010609060101010101" pitchFamily="49" charset="-122"/>
                <a:cs typeface="+mn-ea"/>
                <a:sym typeface="+mn-lt"/>
              </a:rPr>
              <a:t>Mesos</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等。您可以在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或具有 </a:t>
            </a:r>
            <a:r>
              <a:rPr lang="en-US" altLang="zh-CN" b="1" dirty="0">
                <a:solidFill>
                  <a:srgbClr val="06080A"/>
                </a:solidFill>
                <a:latin typeface="仿宋" panose="02010609060101010101" pitchFamily="49" charset="-122"/>
                <a:ea typeface="仿宋" panose="02010609060101010101" pitchFamily="49" charset="-122"/>
                <a:cs typeface="+mn-ea"/>
                <a:sym typeface="+mn-lt"/>
              </a:rPr>
              <a:t>Consul </a:t>
            </a:r>
            <a:r>
              <a:rPr lang="zh-CN" altLang="en-US" b="1" dirty="0">
                <a:solidFill>
                  <a:srgbClr val="06080A"/>
                </a:solidFill>
                <a:latin typeface="仿宋" panose="02010609060101010101" pitchFamily="49" charset="-122"/>
                <a:ea typeface="仿宋" panose="02010609060101010101" pitchFamily="49" charset="-122"/>
                <a:cs typeface="+mn-ea"/>
                <a:sym typeface="+mn-lt"/>
              </a:rPr>
              <a:t>的 </a:t>
            </a:r>
            <a:r>
              <a:rPr lang="en-US" altLang="zh-CN" b="1" dirty="0">
                <a:solidFill>
                  <a:srgbClr val="06080A"/>
                </a:solidFill>
                <a:latin typeface="仿宋" panose="02010609060101010101" pitchFamily="49" charset="-122"/>
                <a:ea typeface="仿宋" panose="02010609060101010101" pitchFamily="49" charset="-122"/>
                <a:cs typeface="+mn-ea"/>
                <a:sym typeface="+mn-lt"/>
              </a:rPr>
              <a:t>Nomad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目前支持：</a:t>
            </a:r>
          </a:p>
          <a:p>
            <a:endParaRPr lang="zh-CN" altLang="en-US" b="1" dirty="0">
              <a:solidFill>
                <a:srgbClr val="06080A"/>
              </a:solidFill>
              <a:latin typeface="仿宋" panose="02010609060101010101" pitchFamily="49" charset="-122"/>
              <a:ea typeface="仿宋" panose="02010609060101010101" pitchFamily="49" charset="-122"/>
              <a:cs typeface="+mn-ea"/>
              <a:sym typeface="+mn-lt"/>
            </a:endParaRPr>
          </a:p>
          <a:p>
            <a:r>
              <a:rPr lang="zh-CN" altLang="en-US" b="1" dirty="0">
                <a:solidFill>
                  <a:srgbClr val="06080A"/>
                </a:solidFill>
                <a:latin typeface="仿宋" panose="02010609060101010101" pitchFamily="49" charset="-122"/>
                <a:ea typeface="仿宋" panose="02010609060101010101" pitchFamily="49" charset="-122"/>
                <a:cs typeface="+mn-ea"/>
                <a:sym typeface="+mn-lt"/>
              </a:rPr>
              <a:t>在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上部署的服务</a:t>
            </a:r>
          </a:p>
          <a:p>
            <a:r>
              <a:rPr lang="zh-CN" altLang="en-US" b="1" dirty="0">
                <a:solidFill>
                  <a:srgbClr val="06080A"/>
                </a:solidFill>
                <a:latin typeface="仿宋" panose="02010609060101010101" pitchFamily="49" charset="-122"/>
                <a:ea typeface="仿宋" panose="02010609060101010101" pitchFamily="49" charset="-122"/>
                <a:cs typeface="+mn-ea"/>
                <a:sym typeface="+mn-lt"/>
              </a:rPr>
              <a:t>使用 </a:t>
            </a:r>
            <a:r>
              <a:rPr lang="en-US" altLang="zh-CN" b="1" dirty="0">
                <a:solidFill>
                  <a:srgbClr val="06080A"/>
                </a:solidFill>
                <a:latin typeface="仿宋" panose="02010609060101010101" pitchFamily="49" charset="-122"/>
                <a:ea typeface="仿宋" panose="02010609060101010101" pitchFamily="49" charset="-122"/>
                <a:cs typeface="+mn-ea"/>
                <a:sym typeface="+mn-lt"/>
              </a:rPr>
              <a:t>Consul </a:t>
            </a:r>
            <a:r>
              <a:rPr lang="zh-CN" altLang="en-US" b="1" dirty="0">
                <a:solidFill>
                  <a:srgbClr val="06080A"/>
                </a:solidFill>
                <a:latin typeface="仿宋" panose="02010609060101010101" pitchFamily="49" charset="-122"/>
                <a:ea typeface="仿宋" panose="02010609060101010101" pitchFamily="49" charset="-122"/>
                <a:cs typeface="+mn-ea"/>
                <a:sym typeface="+mn-lt"/>
              </a:rPr>
              <a:t>注册的服务</a:t>
            </a:r>
          </a:p>
          <a:p>
            <a:r>
              <a:rPr lang="zh-CN" altLang="en-US" b="1" dirty="0">
                <a:solidFill>
                  <a:srgbClr val="06080A"/>
                </a:solidFill>
                <a:latin typeface="仿宋" panose="02010609060101010101" pitchFamily="49" charset="-122"/>
                <a:ea typeface="仿宋" panose="02010609060101010101" pitchFamily="49" charset="-122"/>
                <a:cs typeface="+mn-ea"/>
                <a:sym typeface="+mn-lt"/>
              </a:rPr>
              <a:t>在虚拟机上部署的服务</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集成和定制</a:t>
            </a:r>
          </a:p>
          <a:p>
            <a:r>
              <a:rPr lang="zh-CN" altLang="en-US" b="1" dirty="0">
                <a:solidFill>
                  <a:srgbClr val="06080A"/>
                </a:solidFill>
                <a:latin typeface="仿宋" panose="02010609060101010101" pitchFamily="49" charset="-122"/>
                <a:ea typeface="仿宋" panose="02010609060101010101" pitchFamily="49" charset="-122"/>
                <a:cs typeface="+mn-ea"/>
                <a:sym typeface="+mn-lt"/>
              </a:rPr>
              <a:t>策略执行组件可以扩展和定制，以便与现有的 </a:t>
            </a:r>
            <a:r>
              <a:rPr lang="en-US" altLang="zh-CN" b="1" dirty="0">
                <a:solidFill>
                  <a:srgbClr val="06080A"/>
                </a:solidFill>
                <a:latin typeface="仿宋" panose="02010609060101010101" pitchFamily="49" charset="-122"/>
                <a:ea typeface="仿宋" panose="02010609060101010101" pitchFamily="49" charset="-122"/>
                <a:cs typeface="+mn-ea"/>
                <a:sym typeface="+mn-lt"/>
              </a:rPr>
              <a:t>ACL</a:t>
            </a:r>
            <a:r>
              <a:rPr lang="zh-CN" altLang="en-US" b="1" dirty="0">
                <a:solidFill>
                  <a:srgbClr val="06080A"/>
                </a:solidFill>
                <a:latin typeface="仿宋" panose="02010609060101010101" pitchFamily="49" charset="-122"/>
                <a:ea typeface="仿宋" panose="02010609060101010101" pitchFamily="49" charset="-122"/>
                <a:cs typeface="+mn-ea"/>
                <a:sym typeface="+mn-lt"/>
              </a:rPr>
              <a:t>、日志、监控、配额、审计等方案集成。</a:t>
            </a:r>
          </a:p>
          <a:p>
            <a:endParaRPr lang="zh-CN" altLang="en-US"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3153696919"/>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pic>
        <p:nvPicPr>
          <p:cNvPr id="3" name="图片 2">
            <a:extLst>
              <a:ext uri="{FF2B5EF4-FFF2-40B4-BE49-F238E27FC236}">
                <a16:creationId xmlns:a16="http://schemas.microsoft.com/office/drawing/2014/main" id="{74849736-50E2-4740-AFF8-B9ECD2790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337830"/>
            <a:ext cx="6675425" cy="5053043"/>
          </a:xfrm>
          <a:prstGeom prst="rect">
            <a:avLst/>
          </a:prstGeom>
        </p:spPr>
      </p:pic>
      <p:sp>
        <p:nvSpPr>
          <p:cNvPr id="8" name="TextBox 50">
            <a:extLst>
              <a:ext uri="{FF2B5EF4-FFF2-40B4-BE49-F238E27FC236}">
                <a16:creationId xmlns:a16="http://schemas.microsoft.com/office/drawing/2014/main" id="{3CE25D69-F3C1-2142-9FCE-B722F75A1034}"/>
              </a:ext>
            </a:extLst>
          </p:cNvPr>
          <p:cNvSpPr txBox="1"/>
          <p:nvPr/>
        </p:nvSpPr>
        <p:spPr>
          <a:xfrm>
            <a:off x="7450562" y="1337830"/>
            <a:ext cx="4591018" cy="3785652"/>
          </a:xfrm>
          <a:prstGeom prst="rect">
            <a:avLst/>
          </a:prstGeom>
          <a:noFill/>
        </p:spPr>
        <p:txBody>
          <a:bodyPr wrap="square" rtlCol="0">
            <a:spAutoFit/>
          </a:bodyPr>
          <a:lstStyle/>
          <a:p>
            <a:r>
              <a:rPr lang="zh-Hans" altLang="en-US" sz="20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Istio</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服务网格逻辑上分为数据平面和控制平面。</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数据平面由一组以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方式部署的智能代理（</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Envoy</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）组成。这些代理可以调节和控制微服务及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Mixer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之间所有的网络通信。</a:t>
            </a: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控制平面负责管理和配置代理来路由流量。此外控制平面配置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Mixer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以实施策略和收集遥测数据。</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4779694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SideCar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8" name="TextBox 50">
            <a:extLst>
              <a:ext uri="{FF2B5EF4-FFF2-40B4-BE49-F238E27FC236}">
                <a16:creationId xmlns:a16="http://schemas.microsoft.com/office/drawing/2014/main" id="{3CE25D69-F3C1-2142-9FCE-B722F75A1034}"/>
              </a:ext>
            </a:extLst>
          </p:cNvPr>
          <p:cNvSpPr txBox="1"/>
          <p:nvPr/>
        </p:nvSpPr>
        <p:spPr>
          <a:xfrm>
            <a:off x="2912805" y="1115881"/>
            <a:ext cx="8835656" cy="4801314"/>
          </a:xfrm>
          <a:prstGeom prst="rect">
            <a:avLst/>
          </a:prstGeom>
          <a:noFill/>
        </p:spPr>
        <p:txBody>
          <a:bodyPr wrap="square" rtlCol="0">
            <a:spAutoFit/>
          </a:bodyPr>
          <a:lstStyle/>
          <a:p>
            <a:r>
              <a:rPr lang="zh-CN" altLang="en-US" b="1" dirty="0">
                <a:solidFill>
                  <a:srgbClr val="FF0000"/>
                </a:solidFill>
                <a:latin typeface="仿宋" panose="02010609060101010101" pitchFamily="49" charset="-122"/>
                <a:ea typeface="仿宋" panose="02010609060101010101" pitchFamily="49" charset="-122"/>
                <a:cs typeface="+mn-ea"/>
                <a:sym typeface="+mn-lt"/>
              </a:rPr>
              <a:t>挎斗模式</a:t>
            </a:r>
          </a:p>
          <a:p>
            <a:r>
              <a:rPr lang="en-US" altLang="zh-CN" b="1" dirty="0">
                <a:solidFill>
                  <a:srgbClr val="FF0000"/>
                </a:solidFill>
                <a:latin typeface="仿宋" panose="02010609060101010101" pitchFamily="49" charset="-122"/>
                <a:ea typeface="仿宋" panose="02010609060101010101" pitchFamily="49" charset="-122"/>
                <a:cs typeface="+mn-ea"/>
                <a:sym typeface="+mn-lt"/>
              </a:rPr>
              <a:t>    </a:t>
            </a:r>
            <a:r>
              <a:rPr lang="zh-CN" altLang="en-US" b="1" dirty="0">
                <a:solidFill>
                  <a:srgbClr val="FF0000"/>
                </a:solidFill>
                <a:latin typeface="仿宋" panose="02010609060101010101" pitchFamily="49" charset="-122"/>
                <a:ea typeface="仿宋" panose="02010609060101010101" pitchFamily="49" charset="-122"/>
                <a:cs typeface="+mn-ea"/>
                <a:sym typeface="+mn-lt"/>
              </a:rPr>
              <a:t>将应用程序的组件部署到单独的进程或容器中，以提供隔离和封装。 使用此模式还可以使用异构组件和技术来构建应用程序。</a:t>
            </a:r>
            <a:endParaRPr lang="en-US" altLang="zh-CN" b="1" dirty="0">
              <a:solidFill>
                <a:srgbClr val="FF0000"/>
              </a:solidFill>
              <a:latin typeface="仿宋" panose="02010609060101010101" pitchFamily="49" charset="-122"/>
              <a:ea typeface="仿宋" panose="02010609060101010101" pitchFamily="49" charset="-122"/>
              <a:cs typeface="+mn-ea"/>
              <a:sym typeface="+mn-lt"/>
            </a:endParaRPr>
          </a:p>
          <a:p>
            <a:endPar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挎斗服务不一定要属于应用程序的一部分，而只是与应用程序相连接。 不管它位于哪个位置，父应用程序都会跟随。挎斗是连同主应用程序一起部署的支持性进程或服务。</a:t>
            </a:r>
            <a:endParaRPr lang="en-US" altLang="zh-CN"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endParaRPr lang="en-US" altLang="zh-CN"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zh-CN" altLang="en-US" b="1" dirty="0">
                <a:solidFill>
                  <a:srgbClr val="00B050"/>
                </a:solidFill>
                <a:latin typeface="仿宋" panose="02010609060101010101" pitchFamily="49" charset="-122"/>
                <a:ea typeface="仿宋" panose="02010609060101010101" pitchFamily="49" charset="-122"/>
                <a:cs typeface="+mn-ea"/>
                <a:sym typeface="+mn-lt"/>
              </a:rPr>
              <a:t>使用挎斗模式的好处包括：</a:t>
            </a:r>
            <a:endPar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在运行时环境和编程语言方面，挎斗与其主应用程序相互独立，因此，无需为每种语言开发一个挎斗。</a:t>
            </a:r>
          </a:p>
          <a:p>
            <a:pPr marL="285750" indent="-285750">
              <a:buFont typeface="Wingdings" pitchFamily="2" charset="2"/>
              <a:buChar char="Ø"/>
            </a:pPr>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挎斗可以访问主应用程序所能访问的资源。 例如，一个挎斗可以监视该挎斗和主应用程序使用的系统资源。</a:t>
            </a:r>
          </a:p>
          <a:p>
            <a:pPr marL="285750" indent="-285750">
              <a:buFont typeface="Wingdings" pitchFamily="2" charset="2"/>
              <a:buChar char="Ø"/>
            </a:pPr>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挎斗与主应用程序保持密切的距离，因此两者之间的通信不存在明显的延迟。</a:t>
            </a:r>
          </a:p>
          <a:p>
            <a:pPr marL="285750" indent="-285750">
              <a:buFont typeface="Wingdings" pitchFamily="2" charset="2"/>
              <a:buChar char="Ø"/>
            </a:pPr>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即使是对于不提供扩展性机制的应用程序，也仍可以使用挎斗来扩展功能，只需在主应用程序所用的同一主机或子容器中，将挎斗附加为自身的进程即可。</a:t>
            </a:r>
          </a:p>
          <a:p>
            <a:endPar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zh-CN" altLang="en-US" b="1" dirty="0">
                <a:solidFill>
                  <a:schemeClr val="accent4">
                    <a:lumMod val="50000"/>
                  </a:schemeClr>
                </a:solidFill>
                <a:latin typeface="仿宋" panose="02010609060101010101" pitchFamily="49" charset="-122"/>
                <a:ea typeface="仿宋" panose="02010609060101010101" pitchFamily="49" charset="-122"/>
                <a:cs typeface="+mn-ea"/>
                <a:sym typeface="+mn-lt"/>
              </a:rPr>
              <a:t>挎斗模式通常与容器一起使用，因而称作挎斗容器或搭档容器。</a:t>
            </a:r>
          </a:p>
        </p:txBody>
      </p:sp>
      <p:pic>
        <p:nvPicPr>
          <p:cNvPr id="2" name="图片 1">
            <a:extLst>
              <a:ext uri="{FF2B5EF4-FFF2-40B4-BE49-F238E27FC236}">
                <a16:creationId xmlns:a16="http://schemas.microsoft.com/office/drawing/2014/main" id="{09B07BA7-282D-C643-AFF8-9E3207C4002F}"/>
              </a:ext>
            </a:extLst>
          </p:cNvPr>
          <p:cNvPicPr>
            <a:picLocks noChangeAspect="1"/>
          </p:cNvPicPr>
          <p:nvPr/>
        </p:nvPicPr>
        <p:blipFill>
          <a:blip r:embed="rId3"/>
          <a:stretch>
            <a:fillRect/>
          </a:stretch>
        </p:blipFill>
        <p:spPr>
          <a:xfrm>
            <a:off x="775136" y="2211047"/>
            <a:ext cx="2137669" cy="2137669"/>
          </a:xfrm>
          <a:prstGeom prst="rect">
            <a:avLst/>
          </a:prstGeom>
        </p:spPr>
      </p:pic>
    </p:spTree>
    <p:extLst>
      <p:ext uri="{BB962C8B-B14F-4D97-AF65-F5344CB8AC3E}">
        <p14:creationId xmlns:p14="http://schemas.microsoft.com/office/powerpoint/2010/main" val="220509868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包含的主要组件</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8" name="TextBox 50">
            <a:extLst>
              <a:ext uri="{FF2B5EF4-FFF2-40B4-BE49-F238E27FC236}">
                <a16:creationId xmlns:a16="http://schemas.microsoft.com/office/drawing/2014/main" id="{3CE25D69-F3C1-2142-9FCE-B722F75A1034}"/>
              </a:ext>
            </a:extLst>
          </p:cNvPr>
          <p:cNvSpPr txBox="1"/>
          <p:nvPr/>
        </p:nvSpPr>
        <p:spPr>
          <a:xfrm>
            <a:off x="775136" y="1210239"/>
            <a:ext cx="10244678" cy="5016758"/>
          </a:xfrm>
          <a:prstGeom prst="rect">
            <a:avLst/>
          </a:prstGeom>
          <a:noFill/>
        </p:spPr>
        <p:txBody>
          <a:bodyPr wrap="square" rtlCol="0">
            <a:spAutoFit/>
          </a:bodyPr>
          <a:lstStyle/>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Envoy</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每个微服务的</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代理，用于处理集群中服务之间以及从服务到外部服务之间的入口</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出口流量。代理形成一个安全的微服务网格，提供丰富的功能，如发现，丰富的第</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7</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层路由，断路器，策略实施和遥测记录</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报告功能。它简化并增强了应用程序中的微服务如何通过底层平台提供的网络相互通信。</a:t>
            </a:r>
          </a:p>
          <a:p>
            <a:pPr marL="342900" indent="-342900">
              <a:buFont typeface="Wingdings" pitchFamily="2" charset="2"/>
              <a:buChar char="Ø"/>
            </a:pPr>
            <a:r>
              <a:rPr lang="en-US" altLang="zh-Hans" sz="2000" b="1" dirty="0">
                <a:solidFill>
                  <a:srgbClr val="00B050"/>
                </a:solidFill>
                <a:latin typeface="仿宋" panose="02010609060101010101" pitchFamily="49" charset="-122"/>
                <a:ea typeface="仿宋" panose="02010609060101010101" pitchFamily="49" charset="-122"/>
                <a:cs typeface="+mn-ea"/>
                <a:sym typeface="+mn-lt"/>
              </a:rPr>
              <a:t>Mixer</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独立于平台的</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组件，</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灵活的插件模型，</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用于实施授权，速率限制，配额，身份验证，请求跟踪和遥测收集等策略。</a:t>
            </a:r>
          </a:p>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Pilot</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为</a:t>
            </a:r>
            <a:r>
              <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rPr>
              <a:t>Envoy</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的</a:t>
            </a:r>
            <a:r>
              <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提供服务发现，智能路由</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以及超时，重试，断路器等</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功能</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Citadel</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通过内置身份和凭证管理提供强大的服务到服务和最终用户身份验证。</a:t>
            </a:r>
          </a:p>
          <a:p>
            <a:pPr marL="342900" indent="-342900">
              <a:buFont typeface="Wingdings" pitchFamily="2" charset="2"/>
              <a:buChar char="Ø"/>
            </a:pPr>
            <a:r>
              <a:rPr lang="en-US" altLang="zh-CN" sz="2000" b="1" dirty="0">
                <a:solidFill>
                  <a:srgbClr val="00B050"/>
                </a:solidFill>
                <a:latin typeface="仿宋" panose="02010609060101010101" pitchFamily="49" charset="-122"/>
                <a:ea typeface="仿宋" panose="02010609060101010101" pitchFamily="49" charset="-122"/>
                <a:cs typeface="+mn-ea"/>
                <a:sym typeface="+mn-lt"/>
              </a:rPr>
              <a:t>Node Agent</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负责证书颁发和轮换的每节点组件。</a:t>
            </a:r>
          </a:p>
          <a:p>
            <a:pPr marL="342900" indent="-342900">
              <a:buFont typeface="Wingdings" pitchFamily="2" charset="2"/>
              <a:buChar char="Ø"/>
            </a:pPr>
            <a:r>
              <a:rPr lang="en-US" altLang="zh-CN" sz="2000" b="1" dirty="0">
                <a:solidFill>
                  <a:srgbClr val="00B050"/>
                </a:solidFill>
                <a:latin typeface="仿宋" panose="02010609060101010101" pitchFamily="49" charset="-122"/>
                <a:ea typeface="仿宋" panose="02010609060101010101" pitchFamily="49" charset="-122"/>
                <a:cs typeface="+mn-ea"/>
                <a:sym typeface="+mn-lt"/>
              </a:rPr>
              <a:t>Galley</a:t>
            </a:r>
            <a:endParaRPr lang="zh-CN" altLang="en-US" sz="20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用于在</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中验证，摄取，聚合，转换和分发配置的</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Galley- Central</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组件。</a:t>
            </a:r>
          </a:p>
        </p:txBody>
      </p:sp>
    </p:spTree>
    <p:extLst>
      <p:ext uri="{BB962C8B-B14F-4D97-AF65-F5344CB8AC3E}">
        <p14:creationId xmlns:p14="http://schemas.microsoft.com/office/powerpoint/2010/main" val="549486280"/>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Envoy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2989347"/>
            <a:ext cx="11082382" cy="3477875"/>
          </a:xfrm>
          <a:prstGeom prst="rect">
            <a:avLst/>
          </a:prstGeom>
          <a:noFill/>
        </p:spPr>
        <p:txBody>
          <a:bodyPr wrap="square" rtlCol="0">
            <a:spAutoFit/>
          </a:bodyPr>
          <a:lstStyle/>
          <a:p>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使用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代理的扩展版本，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是以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C++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开发的高性能代理，用于调解服务网格中所有服务的所有入站和出站流量。</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的许多内置功能被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发扬光大，例如：</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动态服务发现</a:t>
            </a:r>
          </a:p>
          <a:p>
            <a:pPr marL="285750" indent="-285750">
              <a:buFont typeface="Wingdings" pitchFamily="2" charset="2"/>
              <a:buChar char="Ø"/>
            </a:pPr>
            <a:r>
              <a:rPr lang="zh-Hans" altLang="en-US" sz="2000" b="1" dirty="0">
                <a:solidFill>
                  <a:srgbClr val="06080A"/>
                </a:solidFill>
                <a:latin typeface="仿宋" panose="02010609060101010101" pitchFamily="49" charset="-122"/>
                <a:ea typeface="仿宋" panose="02010609060101010101" pitchFamily="49" charset="-122"/>
                <a:cs typeface="+mn-ea"/>
                <a:sym typeface="+mn-lt"/>
              </a:rPr>
              <a:t>高级</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负载均衡</a:t>
            </a:r>
          </a:p>
          <a:p>
            <a:pPr marL="285750" indent="-285750">
              <a:buFont typeface="Wingdings" pitchFamily="2" charset="2"/>
              <a:buChar char="Ø"/>
            </a:pPr>
            <a:r>
              <a:rPr lang="en-US" altLang="zh-CN" sz="2000" b="1" dirty="0">
                <a:solidFill>
                  <a:srgbClr val="06080A"/>
                </a:solidFill>
                <a:latin typeface="仿宋" panose="02010609060101010101" pitchFamily="49" charset="-122"/>
                <a:ea typeface="仿宋" panose="02010609060101010101" pitchFamily="49" charset="-122"/>
                <a:cs typeface="+mn-ea"/>
                <a:sym typeface="+mn-lt"/>
              </a:rPr>
              <a:t>TLS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终止</a:t>
            </a:r>
          </a:p>
          <a:p>
            <a:pPr marL="285750" indent="-285750">
              <a:buFont typeface="Wingdings" pitchFamily="2" charset="2"/>
              <a:buChar char="Ø"/>
            </a:pPr>
            <a:r>
              <a:rPr lang="en-US" altLang="zh-CN" sz="2000" b="1" dirty="0">
                <a:solidFill>
                  <a:srgbClr val="06080A"/>
                </a:solidFill>
                <a:latin typeface="仿宋" panose="02010609060101010101" pitchFamily="49" charset="-122"/>
                <a:ea typeface="仿宋" panose="02010609060101010101" pitchFamily="49" charset="-122"/>
                <a:cs typeface="+mn-ea"/>
                <a:sym typeface="+mn-lt"/>
              </a:rPr>
              <a:t>HTTP/2 &amp;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gRPC</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熔断器</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健康检查、基于百分比流量拆分的灰度发布</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故障注入</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丰富的度量指标</a:t>
            </a:r>
          </a:p>
        </p:txBody>
      </p:sp>
      <p:sp>
        <p:nvSpPr>
          <p:cNvPr id="3" name="文本框 2">
            <a:extLst>
              <a:ext uri="{FF2B5EF4-FFF2-40B4-BE49-F238E27FC236}">
                <a16:creationId xmlns:a16="http://schemas.microsoft.com/office/drawing/2014/main" id="{0FD210C7-4FA8-5342-8D2A-0669A6FF0160}"/>
              </a:ext>
            </a:extLst>
          </p:cNvPr>
          <p:cNvSpPr txBox="1"/>
          <p:nvPr/>
        </p:nvSpPr>
        <p:spPr>
          <a:xfrm>
            <a:off x="4518837" y="1852559"/>
            <a:ext cx="6652885" cy="400110"/>
          </a:xfrm>
          <a:prstGeom prst="rect">
            <a:avLst/>
          </a:prstGeom>
          <a:noFill/>
        </p:spPr>
        <p:txBody>
          <a:bodyPr wrap="square" rtlCol="0">
            <a:spAutoFit/>
          </a:bodyPr>
          <a:lstStyle/>
          <a:p>
            <a:r>
              <a:rPr lang="en-US" altLang="zh-CN" sz="2000" b="1" dirty="0">
                <a:solidFill>
                  <a:srgbClr val="06080A"/>
                </a:solidFill>
                <a:latin typeface="仿宋" panose="02010609060101010101" pitchFamily="49" charset="-122"/>
                <a:ea typeface="仿宋" panose="02010609060101010101" pitchFamily="49" charset="-122"/>
                <a:cs typeface="+mn-ea"/>
                <a:hlinkClick r:id="rId3"/>
              </a:rPr>
              <a:t>https://www.envoyproxy.io/docs/envoy/latest/</a:t>
            </a:r>
            <a:endParaRPr lang="en-US" altLang="zh-CN" sz="2000" b="1" dirty="0">
              <a:solidFill>
                <a:srgbClr val="06080A"/>
              </a:solidFill>
              <a:latin typeface="仿宋" panose="02010609060101010101" pitchFamily="49" charset="-122"/>
              <a:ea typeface="仿宋" panose="02010609060101010101" pitchFamily="49" charset="-122"/>
              <a:cs typeface="+mn-ea"/>
            </a:endParaRPr>
          </a:p>
        </p:txBody>
      </p:sp>
      <p:pic>
        <p:nvPicPr>
          <p:cNvPr id="4" name="图片 3">
            <a:extLst>
              <a:ext uri="{FF2B5EF4-FFF2-40B4-BE49-F238E27FC236}">
                <a16:creationId xmlns:a16="http://schemas.microsoft.com/office/drawing/2014/main" id="{F049F7BB-28FE-6248-AE60-E20D649C780C}"/>
              </a:ext>
            </a:extLst>
          </p:cNvPr>
          <p:cNvPicPr>
            <a:picLocks noChangeAspect="1"/>
          </p:cNvPicPr>
          <p:nvPr/>
        </p:nvPicPr>
        <p:blipFill>
          <a:blip r:embed="rId4"/>
          <a:stretch>
            <a:fillRect/>
          </a:stretch>
        </p:blipFill>
        <p:spPr>
          <a:xfrm>
            <a:off x="775136" y="1444157"/>
            <a:ext cx="3743701" cy="1216914"/>
          </a:xfrm>
          <a:prstGeom prst="rect">
            <a:avLst/>
          </a:prstGeom>
        </p:spPr>
      </p:pic>
    </p:spTree>
    <p:extLst>
      <p:ext uri="{BB962C8B-B14F-4D97-AF65-F5344CB8AC3E}">
        <p14:creationId xmlns:p14="http://schemas.microsoft.com/office/powerpoint/2010/main" val="19716540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Envoy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1207738"/>
            <a:ext cx="11082382" cy="1938992"/>
          </a:xfrm>
          <a:prstGeom prst="rect">
            <a:avLst/>
          </a:prstGeom>
          <a:noFill/>
        </p:spPr>
        <p:txBody>
          <a:bodyPr wrap="square" rtlCol="0">
            <a:spAutoFit/>
          </a:bodyPr>
          <a:lstStyle/>
          <a:p>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被部署为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sidecar</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，和对应服务在同一个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Kubernetes pod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中。这允许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将大量关于流量行为的信号作为属性提取出来，而这些属性又可以在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中用于执行策略决策，并发送给监控系统，以提供整个网格行为的信息。</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Sidecar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代理模型还可以将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的功能添加到现有部署中，而无需重新构建或重写代码。可以阅读更多来了解为什么我们在设计目标中选择这种方式。</a:t>
            </a:r>
          </a:p>
        </p:txBody>
      </p:sp>
    </p:spTree>
    <p:extLst>
      <p:ext uri="{BB962C8B-B14F-4D97-AF65-F5344CB8AC3E}">
        <p14:creationId xmlns:p14="http://schemas.microsoft.com/office/powerpoint/2010/main" val="2576167378"/>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Mixer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1207738"/>
            <a:ext cx="11082382" cy="1631216"/>
          </a:xfrm>
          <a:prstGeom prst="rect">
            <a:avLst/>
          </a:prstGeom>
          <a:noFill/>
        </p:spPr>
        <p:txBody>
          <a:bodyPr wrap="square" rtlCol="0">
            <a:spAutoFit/>
          </a:bodyPr>
          <a:lstStyle/>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是一个独立于平台的组件，负责在服务网格上执行访问控制和使用策略，并从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代理和其他服务收集遥测数据。代理提取请求级属性，发送到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进行评估。</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中包括一个灵活的插件模型，使其能够接入到各种主机环境和基础设施后端，从这些细节中抽象出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管理的服务。</a:t>
            </a:r>
          </a:p>
        </p:txBody>
      </p:sp>
      <p:pic>
        <p:nvPicPr>
          <p:cNvPr id="3" name="图片 2">
            <a:extLst>
              <a:ext uri="{FF2B5EF4-FFF2-40B4-BE49-F238E27FC236}">
                <a16:creationId xmlns:a16="http://schemas.microsoft.com/office/drawing/2014/main" id="{2DC1B884-77EB-3A40-B529-5228A988DA91}"/>
              </a:ext>
            </a:extLst>
          </p:cNvPr>
          <p:cNvPicPr>
            <a:picLocks noChangeAspect="1"/>
          </p:cNvPicPr>
          <p:nvPr/>
        </p:nvPicPr>
        <p:blipFill>
          <a:blip r:embed="rId3"/>
          <a:stretch>
            <a:fillRect/>
          </a:stretch>
        </p:blipFill>
        <p:spPr>
          <a:xfrm>
            <a:off x="2949970" y="2838954"/>
            <a:ext cx="5279632" cy="3950267"/>
          </a:xfrm>
          <a:prstGeom prst="rect">
            <a:avLst/>
          </a:prstGeom>
        </p:spPr>
      </p:pic>
      <p:sp>
        <p:nvSpPr>
          <p:cNvPr id="7" name="文本框 6">
            <a:extLst>
              <a:ext uri="{FF2B5EF4-FFF2-40B4-BE49-F238E27FC236}">
                <a16:creationId xmlns:a16="http://schemas.microsoft.com/office/drawing/2014/main" id="{C13FFE81-03D1-4548-A431-23F829FC6BB8}"/>
              </a:ext>
            </a:extLst>
          </p:cNvPr>
          <p:cNvSpPr txBox="1"/>
          <p:nvPr/>
        </p:nvSpPr>
        <p:spPr>
          <a:xfrm>
            <a:off x="1710046" y="4614032"/>
            <a:ext cx="1508166" cy="400110"/>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rPr>
              <a:t>Mixer</a:t>
            </a:r>
            <a:r>
              <a:rPr lang="zh-Hans" altLang="en-US" sz="2000" b="1" dirty="0">
                <a:solidFill>
                  <a:srgbClr val="FF0000"/>
                </a:solidFill>
                <a:latin typeface="仿宋" panose="02010609060101010101" pitchFamily="49" charset="-122"/>
                <a:ea typeface="仿宋" panose="02010609060101010101" pitchFamily="49" charset="-122"/>
                <a:cs typeface="+mn-ea"/>
              </a:rPr>
              <a:t>拓扑</a:t>
            </a:r>
            <a:endParaRPr lang="zh-CN" altLang="en-US" sz="2000" b="1" dirty="0">
              <a:solidFill>
                <a:srgbClr val="FF0000"/>
              </a:solidFill>
              <a:latin typeface="仿宋" panose="02010609060101010101" pitchFamily="49" charset="-122"/>
              <a:ea typeface="仿宋" panose="02010609060101010101" pitchFamily="49" charset="-122"/>
              <a:cs typeface="+mn-ea"/>
            </a:endParaRPr>
          </a:p>
        </p:txBody>
      </p:sp>
    </p:spTree>
    <p:extLst>
      <p:ext uri="{BB962C8B-B14F-4D97-AF65-F5344CB8AC3E}">
        <p14:creationId xmlns:p14="http://schemas.microsoft.com/office/powerpoint/2010/main" val="783162181"/>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Mixer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1207738"/>
            <a:ext cx="11082382" cy="1938992"/>
          </a:xfrm>
          <a:prstGeom prst="rect">
            <a:avLst/>
          </a:prstGeom>
          <a:noFill/>
        </p:spPr>
        <p:txBody>
          <a:bodyPr wrap="square" rtlCol="0">
            <a:spAutoFit/>
          </a:bodyPr>
          <a:lstStyle/>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是一个独立于平台的组件，负责在服务网格上执行访问控制和使用策略，并从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代理和其他服务收集遥测数据。代理提取请求级属性，发送到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进行评估。有关属性提取和策略评估的更多信息，请参见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配置。</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中包括一个灵活的插件模型，使其能够接入到各种主机环境和基础设施后端，从这些细节中抽象出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管理的服务。</a:t>
            </a:r>
          </a:p>
        </p:txBody>
      </p:sp>
    </p:spTree>
    <p:extLst>
      <p:ext uri="{BB962C8B-B14F-4D97-AF65-F5344CB8AC3E}">
        <p14:creationId xmlns:p14="http://schemas.microsoft.com/office/powerpoint/2010/main" val="2268522744"/>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51446639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032280296"/>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未来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Service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99A5C5B-7B59-2942-95E4-7F610BAC76D3}"/>
              </a:ext>
            </a:extLst>
          </p:cNvPr>
          <p:cNvPicPr>
            <a:picLocks noChangeAspect="1"/>
          </p:cNvPicPr>
          <p:nvPr/>
        </p:nvPicPr>
        <p:blipFill>
          <a:blip r:embed="rId2"/>
          <a:stretch>
            <a:fillRect/>
          </a:stretch>
        </p:blipFill>
        <p:spPr>
          <a:xfrm>
            <a:off x="7662824" y="2172771"/>
            <a:ext cx="4113274" cy="2779239"/>
          </a:xfrm>
          <a:prstGeom prst="rect">
            <a:avLst/>
          </a:prstGeom>
        </p:spPr>
      </p:pic>
      <p:sp>
        <p:nvSpPr>
          <p:cNvPr id="11" name="TextBox 50">
            <a:extLst>
              <a:ext uri="{FF2B5EF4-FFF2-40B4-BE49-F238E27FC236}">
                <a16:creationId xmlns:a16="http://schemas.microsoft.com/office/drawing/2014/main" id="{F7E511E6-C6C6-A44E-B5FC-E640F449ABE6}"/>
              </a:ext>
            </a:extLst>
          </p:cNvPr>
          <p:cNvSpPr txBox="1"/>
          <p:nvPr/>
        </p:nvSpPr>
        <p:spPr>
          <a:xfrm>
            <a:off x="775136" y="1912967"/>
            <a:ext cx="6607413" cy="3477875"/>
          </a:xfrm>
          <a:prstGeom prst="rect">
            <a:avLst/>
          </a:prstGeom>
          <a:noFill/>
        </p:spPr>
        <p:txBody>
          <a:bodyPr wrap="square" rtlCol="0">
            <a:spAutoFit/>
          </a:bodyPr>
          <a:lstStyle/>
          <a:p>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rgbClr val="00B050"/>
                </a:solidFill>
                <a:latin typeface="仿宋" panose="02010609060101010101" pitchFamily="49" charset="-122"/>
                <a:ea typeface="仿宋" panose="02010609060101010101" pitchFamily="49" charset="-122"/>
                <a:cs typeface="+mn-ea"/>
                <a:sym typeface="+mn-lt"/>
              </a:rPr>
              <a:t>服务网格（</a:t>
            </a:r>
            <a:r>
              <a:rPr lang="en-US" sz="2000" b="1" dirty="0">
                <a:solidFill>
                  <a:srgbClr val="00B050"/>
                </a:solidFill>
                <a:latin typeface="仿宋" panose="02010609060101010101" pitchFamily="49" charset="-122"/>
                <a:ea typeface="仿宋" panose="02010609060101010101" pitchFamily="49" charset="-122"/>
                <a:cs typeface="+mn-ea"/>
                <a:sym typeface="+mn-lt"/>
              </a:rPr>
              <a:t>Service Mesh）</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是致力于解决服务间通讯的基础设施层。它负责在现代云原生应用程序的复杂服务拓扑来可靠地传递请求。实际上，</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Service Mesh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通常是通过一组轻量级网络代理（</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proxy</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），与应用程序代码部署在一起来实现，而无需感知应用程序本身。</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sz="2000" b="1" dirty="0" err="1">
                <a:solidFill>
                  <a:srgbClr val="FF0000"/>
                </a:solidFill>
                <a:latin typeface="仿宋" panose="02010609060101010101" pitchFamily="49" charset="-122"/>
                <a:ea typeface="仿宋" panose="02010609060101010101" pitchFamily="49" charset="-122"/>
                <a:cs typeface="+mn-ea"/>
                <a:sym typeface="+mn-lt"/>
              </a:rPr>
              <a:t>Istio</a:t>
            </a:r>
            <a:r>
              <a:rPr lang="en-US"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提供了一个完整的解决方案，通过为整个服务网格提供行为洞察和操作控制来满足微服务应用程序的多样化需求。</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25FE2A75-7DBF-1B4C-A19E-B42567739A9F}"/>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05844782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232977710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Service Mesh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A7411A7C-383F-3146-90CB-AED2A5202960}"/>
              </a:ext>
            </a:extLst>
          </p:cNvPr>
          <p:cNvPicPr>
            <a:picLocks noChangeAspect="1"/>
          </p:cNvPicPr>
          <p:nvPr/>
        </p:nvPicPr>
        <p:blipFill>
          <a:blip r:embed="rId2"/>
          <a:stretch>
            <a:fillRect/>
          </a:stretch>
        </p:blipFill>
        <p:spPr>
          <a:xfrm>
            <a:off x="775136" y="126147"/>
            <a:ext cx="1424251" cy="989734"/>
          </a:xfrm>
          <a:prstGeom prst="rect">
            <a:avLst/>
          </a:prstGeom>
        </p:spPr>
      </p:pic>
      <p:pic>
        <p:nvPicPr>
          <p:cNvPr id="4" name="图片 3">
            <a:extLst>
              <a:ext uri="{FF2B5EF4-FFF2-40B4-BE49-F238E27FC236}">
                <a16:creationId xmlns:a16="http://schemas.microsoft.com/office/drawing/2014/main" id="{C104AE73-C24B-FA40-B5A1-33B2F85AFFDF}"/>
              </a:ext>
            </a:extLst>
          </p:cNvPr>
          <p:cNvPicPr>
            <a:picLocks noChangeAspect="1"/>
          </p:cNvPicPr>
          <p:nvPr/>
        </p:nvPicPr>
        <p:blipFill>
          <a:blip r:embed="rId3"/>
          <a:stretch>
            <a:fillRect/>
          </a:stretch>
        </p:blipFill>
        <p:spPr>
          <a:xfrm>
            <a:off x="1223091" y="2349416"/>
            <a:ext cx="3224289" cy="2424465"/>
          </a:xfrm>
          <a:prstGeom prst="rect">
            <a:avLst/>
          </a:prstGeom>
        </p:spPr>
      </p:pic>
      <p:pic>
        <p:nvPicPr>
          <p:cNvPr id="5" name="图片 4">
            <a:extLst>
              <a:ext uri="{FF2B5EF4-FFF2-40B4-BE49-F238E27FC236}">
                <a16:creationId xmlns:a16="http://schemas.microsoft.com/office/drawing/2014/main" id="{49F33F6D-38AD-9B4E-9AA6-DD0D059C7AC3}"/>
              </a:ext>
            </a:extLst>
          </p:cNvPr>
          <p:cNvPicPr>
            <a:picLocks noChangeAspect="1"/>
          </p:cNvPicPr>
          <p:nvPr/>
        </p:nvPicPr>
        <p:blipFill>
          <a:blip r:embed="rId4"/>
          <a:stretch>
            <a:fillRect/>
          </a:stretch>
        </p:blipFill>
        <p:spPr>
          <a:xfrm>
            <a:off x="4968503" y="2686706"/>
            <a:ext cx="3816244" cy="1564660"/>
          </a:xfrm>
          <a:prstGeom prst="rect">
            <a:avLst/>
          </a:prstGeom>
        </p:spPr>
      </p:pic>
      <p:pic>
        <p:nvPicPr>
          <p:cNvPr id="7" name="图片 6">
            <a:extLst>
              <a:ext uri="{FF2B5EF4-FFF2-40B4-BE49-F238E27FC236}">
                <a16:creationId xmlns:a16="http://schemas.microsoft.com/office/drawing/2014/main" id="{5384EEB4-77D5-5946-BCA0-B164AFC61BD9}"/>
              </a:ext>
            </a:extLst>
          </p:cNvPr>
          <p:cNvPicPr>
            <a:picLocks noChangeAspect="1"/>
          </p:cNvPicPr>
          <p:nvPr/>
        </p:nvPicPr>
        <p:blipFill>
          <a:blip r:embed="rId5"/>
          <a:stretch>
            <a:fillRect/>
          </a:stretch>
        </p:blipFill>
        <p:spPr>
          <a:xfrm>
            <a:off x="9305870" y="1858647"/>
            <a:ext cx="1591871" cy="2915234"/>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Service Mesh</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FF000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Linkerd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A7411A7C-383F-3146-90CB-AED2A5202960}"/>
              </a:ext>
            </a:extLst>
          </p:cNvPr>
          <p:cNvPicPr>
            <a:picLocks noChangeAspect="1"/>
          </p:cNvPicPr>
          <p:nvPr/>
        </p:nvPicPr>
        <p:blipFill>
          <a:blip r:embed="rId2"/>
          <a:stretch>
            <a:fillRect/>
          </a:stretch>
        </p:blipFill>
        <p:spPr>
          <a:xfrm>
            <a:off x="775136" y="126147"/>
            <a:ext cx="1424251" cy="989734"/>
          </a:xfrm>
          <a:prstGeom prst="rect">
            <a:avLst/>
          </a:prstGeom>
        </p:spPr>
      </p:pic>
      <p:pic>
        <p:nvPicPr>
          <p:cNvPr id="3" name="图片 2">
            <a:extLst>
              <a:ext uri="{FF2B5EF4-FFF2-40B4-BE49-F238E27FC236}">
                <a16:creationId xmlns:a16="http://schemas.microsoft.com/office/drawing/2014/main" id="{40402496-93F7-4643-BEB3-6E58AD0B5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41397"/>
            <a:ext cx="10950815" cy="3726250"/>
          </a:xfrm>
          <a:prstGeom prst="rect">
            <a:avLst/>
          </a:prstGeom>
        </p:spPr>
      </p:pic>
    </p:spTree>
    <p:extLst>
      <p:ext uri="{BB962C8B-B14F-4D97-AF65-F5344CB8AC3E}">
        <p14:creationId xmlns:p14="http://schemas.microsoft.com/office/powerpoint/2010/main" val="142335639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Service Mesh </a:t>
            </a:r>
            <a:r>
              <a:rPr lang="en-US" altLang="zh-CN" sz="2800" b="1" dirty="0">
                <a:solidFill>
                  <a:srgbClr val="FF000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SOFA Mesh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74C5782-1956-1E4A-8429-26C1A77C46B5}"/>
              </a:ext>
            </a:extLst>
          </p:cNvPr>
          <p:cNvPicPr>
            <a:picLocks noChangeAspect="1"/>
          </p:cNvPicPr>
          <p:nvPr/>
        </p:nvPicPr>
        <p:blipFill>
          <a:blip r:embed="rId2"/>
          <a:stretch>
            <a:fillRect/>
          </a:stretch>
        </p:blipFill>
        <p:spPr>
          <a:xfrm>
            <a:off x="2836454" y="1115881"/>
            <a:ext cx="5874112" cy="5147953"/>
          </a:xfrm>
          <a:prstGeom prst="rect">
            <a:avLst/>
          </a:prstGeom>
        </p:spPr>
      </p:pic>
      <p:pic>
        <p:nvPicPr>
          <p:cNvPr id="8" name="图片 7">
            <a:extLst>
              <a:ext uri="{FF2B5EF4-FFF2-40B4-BE49-F238E27FC236}">
                <a16:creationId xmlns:a16="http://schemas.microsoft.com/office/drawing/2014/main" id="{A7411A7C-383F-3146-90CB-AED2A5202960}"/>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4738507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Service Mesh </a:t>
            </a:r>
            <a:r>
              <a:rPr lang="en-US" altLang="zh-CN" sz="2800" b="1" dirty="0">
                <a:solidFill>
                  <a:srgbClr val="FF000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B2BE0131-BE5A-1945-B90A-2952C5305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27" y="1115881"/>
            <a:ext cx="8665747" cy="3314767"/>
          </a:xfrm>
          <a:prstGeom prst="rect">
            <a:avLst/>
          </a:prstGeom>
        </p:spPr>
      </p:pic>
      <p:sp>
        <p:nvSpPr>
          <p:cNvPr id="7" name="TextBox 50">
            <a:extLst>
              <a:ext uri="{FF2B5EF4-FFF2-40B4-BE49-F238E27FC236}">
                <a16:creationId xmlns:a16="http://schemas.microsoft.com/office/drawing/2014/main" id="{1F8944F2-968F-5943-9E4F-CCCB764A5FC4}"/>
              </a:ext>
            </a:extLst>
          </p:cNvPr>
          <p:cNvSpPr txBox="1"/>
          <p:nvPr/>
        </p:nvSpPr>
        <p:spPr>
          <a:xfrm>
            <a:off x="775136" y="4404467"/>
            <a:ext cx="10236530" cy="2246769"/>
          </a:xfrm>
          <a:prstGeom prst="rect">
            <a:avLst/>
          </a:prstGeom>
          <a:noFill/>
        </p:spPr>
        <p:txBody>
          <a:bodyPr wrap="square" rtlCol="0">
            <a:spAutoFit/>
          </a:bodyPr>
          <a:lstStyle/>
          <a:p>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2017</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年</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5</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月</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24</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日，</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IBM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Google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宣布共同发布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这是一项开源技术，可以为开发人员提供一种途径来无缝连接、管理和保护不同微服务网络</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而且与平台、源代码或供应商无关。</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是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IBM、Google</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Lyft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联手协作的成果，是支持在微服务之间进行流量管理、访问策略实施和遥测数据聚合的一种方法。它使开发人员无需更改先前基于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IBM、Google</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Lyft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技术开发的应用程序代码，即可实现上述功能。</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目前在支持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Kubernetes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的平台上运行，如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IBM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Bluemix</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Container Service。</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但其设计不是特定于某个平台。</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开源项目计划将支持包括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CloudFoundry、VM</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在内的其他平台。</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9" name="图片 8">
            <a:extLst>
              <a:ext uri="{FF2B5EF4-FFF2-40B4-BE49-F238E27FC236}">
                <a16:creationId xmlns:a16="http://schemas.microsoft.com/office/drawing/2014/main" id="{B015F498-EFA1-8447-80FE-30EC89526A91}"/>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52087074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Service Mesh </a:t>
            </a:r>
            <a:r>
              <a:rPr lang="en-US" altLang="zh-CN" sz="2800" b="1" dirty="0">
                <a:solidFill>
                  <a:srgbClr val="FF000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1F8944F2-968F-5943-9E4F-CCCB764A5FC4}"/>
              </a:ext>
            </a:extLst>
          </p:cNvPr>
          <p:cNvSpPr txBox="1"/>
          <p:nvPr/>
        </p:nvSpPr>
        <p:spPr>
          <a:xfrm>
            <a:off x="8685878" y="3282741"/>
            <a:ext cx="2813916" cy="1323439"/>
          </a:xfrm>
          <a:prstGeom prst="rect">
            <a:avLst/>
          </a:prstGeom>
          <a:noFill/>
        </p:spPr>
        <p:txBody>
          <a:bodyPr wrap="square" rtlCol="0">
            <a:spAutoFit/>
          </a:bodyPr>
          <a:lstStyle/>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截止到</a:t>
            </a:r>
            <a:r>
              <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rPr>
              <a:t>18</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年</a:t>
            </a:r>
            <a:r>
              <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rPr>
              <a:t>10</a:t>
            </a:r>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月份的最新版本：</a:t>
            </a:r>
            <a:endPar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endParaRPr lang="en-US" altLang="zh-Han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sz="2000" b="1" dirty="0" err="1">
                <a:solidFill>
                  <a:srgbClr val="FF0000"/>
                </a:solidFill>
                <a:latin typeface="仿宋" panose="02010609060101010101" pitchFamily="49" charset="-122"/>
                <a:ea typeface="仿宋" panose="02010609060101010101" pitchFamily="49" charset="-122"/>
                <a:cs typeface="+mn-ea"/>
                <a:sym typeface="+mn-lt"/>
              </a:rPr>
              <a:t>Istio</a:t>
            </a:r>
            <a:r>
              <a:rPr lang="en-US" sz="2000" b="1" dirty="0">
                <a:solidFill>
                  <a:srgbClr val="FF0000"/>
                </a:solidFill>
                <a:latin typeface="仿宋" panose="02010609060101010101" pitchFamily="49" charset="-122"/>
                <a:ea typeface="仿宋" panose="02010609060101010101" pitchFamily="49" charset="-122"/>
                <a:cs typeface="+mn-ea"/>
                <a:sym typeface="+mn-lt"/>
              </a:rPr>
              <a:t> 1.1.0</a:t>
            </a:r>
          </a:p>
        </p:txBody>
      </p:sp>
      <p:pic>
        <p:nvPicPr>
          <p:cNvPr id="9" name="图片 8">
            <a:extLst>
              <a:ext uri="{FF2B5EF4-FFF2-40B4-BE49-F238E27FC236}">
                <a16:creationId xmlns:a16="http://schemas.microsoft.com/office/drawing/2014/main" id="{B015F498-EFA1-8447-80FE-30EC89526A91}"/>
              </a:ext>
            </a:extLst>
          </p:cNvPr>
          <p:cNvPicPr>
            <a:picLocks noChangeAspect="1"/>
          </p:cNvPicPr>
          <p:nvPr/>
        </p:nvPicPr>
        <p:blipFill>
          <a:blip r:embed="rId2"/>
          <a:stretch>
            <a:fillRect/>
          </a:stretch>
        </p:blipFill>
        <p:spPr>
          <a:xfrm>
            <a:off x="775136" y="126147"/>
            <a:ext cx="1424251" cy="989734"/>
          </a:xfrm>
          <a:prstGeom prst="rect">
            <a:avLst/>
          </a:prstGeom>
        </p:spPr>
      </p:pic>
      <p:pic>
        <p:nvPicPr>
          <p:cNvPr id="2" name="图片 1">
            <a:extLst>
              <a:ext uri="{FF2B5EF4-FFF2-40B4-BE49-F238E27FC236}">
                <a16:creationId xmlns:a16="http://schemas.microsoft.com/office/drawing/2014/main" id="{B15E305E-4701-4846-B569-EDD8311C1050}"/>
              </a:ext>
            </a:extLst>
          </p:cNvPr>
          <p:cNvPicPr>
            <a:picLocks noChangeAspect="1"/>
          </p:cNvPicPr>
          <p:nvPr/>
        </p:nvPicPr>
        <p:blipFill>
          <a:blip r:embed="rId3"/>
          <a:stretch>
            <a:fillRect/>
          </a:stretch>
        </p:blipFill>
        <p:spPr>
          <a:xfrm>
            <a:off x="775136" y="1115881"/>
            <a:ext cx="7910742" cy="5349384"/>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为什么要使用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a:extLst>
              <a:ext uri="{FF2B5EF4-FFF2-40B4-BE49-F238E27FC236}">
                <a16:creationId xmlns:a16="http://schemas.microsoft.com/office/drawing/2014/main" id="{BA75FFFE-A73A-9D41-9A73-CBA88756EC11}"/>
              </a:ext>
            </a:extLst>
          </p:cNvPr>
          <p:cNvSpPr txBox="1"/>
          <p:nvPr/>
        </p:nvSpPr>
        <p:spPr>
          <a:xfrm>
            <a:off x="4013861" y="987456"/>
            <a:ext cx="7885216" cy="5324535"/>
          </a:xfrm>
          <a:prstGeom prst="rect">
            <a:avLst/>
          </a:prstGeom>
          <a:noFill/>
        </p:spPr>
        <p:txBody>
          <a:bodyPr wrap="square" rtlCol="0">
            <a:spAutoFit/>
          </a:bodyPr>
          <a:lstStyle/>
          <a:p>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提供一种简单的方式来为已部署的服务建立网络，该网络具有负载均衡、服务间认证、监控等功能，而不需要对服务的代码做任何改动。想要让服务支持 </a:t>
            </a:r>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，只需要在您的环境中部署一个特殊的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代理，使用 </a:t>
            </a:r>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控制平面功能配置和管理代理，拦截微服务之间的所有网络通信：</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HTTP</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gRPC</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WebSocket</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 </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TCP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流量的自动负载均衡。</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通过丰富的路由规则、重试、故障转移和故障注入，可以对流量行为进行细粒度控制。</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可插入的策略层和配置 </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API</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，支持访问控制、速率限制和配额。</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对出入集群入口和出口中所有流量的自动度量指标、日志记录和跟踪。</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通过强大的基于身份的验证和授权，在集群中实现安全的服务间通信。</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旨在实现可扩展性，满足各种部署需求。</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8F330BB0-096A-0B4C-8F15-DB32274ECCAB}"/>
              </a:ext>
            </a:extLst>
          </p:cNvPr>
          <p:cNvPicPr>
            <a:picLocks noChangeAspect="1"/>
          </p:cNvPicPr>
          <p:nvPr/>
        </p:nvPicPr>
        <p:blipFill>
          <a:blip r:embed="rId2"/>
          <a:stretch>
            <a:fillRect/>
          </a:stretch>
        </p:blipFill>
        <p:spPr>
          <a:xfrm>
            <a:off x="775136" y="2790701"/>
            <a:ext cx="3070902" cy="1885642"/>
          </a:xfrm>
          <a:prstGeom prst="rect">
            <a:avLst/>
          </a:prstGeom>
        </p:spPr>
      </p:pic>
      <p:pic>
        <p:nvPicPr>
          <p:cNvPr id="9" name="图片 8">
            <a:extLst>
              <a:ext uri="{FF2B5EF4-FFF2-40B4-BE49-F238E27FC236}">
                <a16:creationId xmlns:a16="http://schemas.microsoft.com/office/drawing/2014/main" id="{221ABBFD-6CF8-7147-9A61-22208F5EDD3C}"/>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核心功能</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p:cNvSpPr txBox="1"/>
          <p:nvPr/>
        </p:nvSpPr>
        <p:spPr>
          <a:xfrm>
            <a:off x="775136" y="1107235"/>
            <a:ext cx="11135815" cy="5355312"/>
          </a:xfrm>
          <a:prstGeom prst="rect">
            <a:avLst/>
          </a:prstGeom>
          <a:noFill/>
        </p:spPr>
        <p:txBody>
          <a:bodyPr wrap="square" rtlCol="0">
            <a:spAutoFit/>
          </a:bodyPr>
          <a:lstStyle/>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流量管理</a:t>
            </a:r>
          </a:p>
          <a:p>
            <a:r>
              <a:rPr lang="zh-CN" altLang="en-US" b="1" dirty="0">
                <a:solidFill>
                  <a:srgbClr val="06080A"/>
                </a:solidFill>
                <a:latin typeface="仿宋" panose="02010609060101010101" pitchFamily="49" charset="-122"/>
                <a:ea typeface="仿宋" panose="02010609060101010101" pitchFamily="49" charset="-122"/>
                <a:cs typeface="+mn-ea"/>
                <a:sym typeface="+mn-lt"/>
              </a:rPr>
              <a:t>通过简单的规则配置和流量路由，您可以控制服务之间的流量和 </a:t>
            </a:r>
            <a:r>
              <a:rPr lang="en-US" altLang="zh-CN" b="1" dirty="0">
                <a:solidFill>
                  <a:srgbClr val="06080A"/>
                </a:solidFill>
                <a:latin typeface="仿宋" panose="02010609060101010101" pitchFamily="49" charset="-122"/>
                <a:ea typeface="仿宋" panose="02010609060101010101" pitchFamily="49" charset="-122"/>
                <a:cs typeface="+mn-ea"/>
                <a:sym typeface="+mn-lt"/>
              </a:rPr>
              <a:t>API </a:t>
            </a:r>
            <a:r>
              <a:rPr lang="zh-CN" altLang="en-US" b="1" dirty="0">
                <a:solidFill>
                  <a:srgbClr val="06080A"/>
                </a:solidFill>
                <a:latin typeface="仿宋" panose="02010609060101010101" pitchFamily="49" charset="-122"/>
                <a:ea typeface="仿宋" panose="02010609060101010101" pitchFamily="49" charset="-122"/>
                <a:cs typeface="+mn-ea"/>
                <a:sym typeface="+mn-lt"/>
              </a:rPr>
              <a:t>调用。</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简化了断路器、超时和重试等服务级别属性的配置，并且可以轻松设置 </a:t>
            </a:r>
            <a:r>
              <a:rPr lang="en-US" altLang="zh-CN" b="1" dirty="0">
                <a:solidFill>
                  <a:srgbClr val="06080A"/>
                </a:solidFill>
                <a:latin typeface="仿宋" panose="02010609060101010101" pitchFamily="49" charset="-122"/>
                <a:ea typeface="仿宋" panose="02010609060101010101" pitchFamily="49" charset="-122"/>
                <a:cs typeface="+mn-ea"/>
                <a:sym typeface="+mn-lt"/>
              </a:rPr>
              <a:t>A/B</a:t>
            </a:r>
            <a:r>
              <a:rPr lang="zh-CN" altLang="en-US" b="1" dirty="0">
                <a:solidFill>
                  <a:srgbClr val="06080A"/>
                </a:solidFill>
                <a:latin typeface="仿宋" panose="02010609060101010101" pitchFamily="49" charset="-122"/>
                <a:ea typeface="仿宋" panose="02010609060101010101" pitchFamily="49" charset="-122"/>
                <a:cs typeface="+mn-ea"/>
                <a:sym typeface="+mn-lt"/>
              </a:rPr>
              <a:t>测试、金丝雀部署和基于百分比的流量分割的分阶段部署等重要任务。通过更好地了解您的流量和开箱即用的故障恢复功能，您可以在问题出现之前先发现问题，使调用更可靠，并且使您的网络更加强大</a:t>
            </a:r>
            <a:r>
              <a:rPr lang="en-US" altLang="zh-CN" b="1" dirty="0">
                <a:solidFill>
                  <a:srgbClr val="06080A"/>
                </a:solidFill>
                <a:latin typeface="仿宋" panose="02010609060101010101" pitchFamily="49" charset="-122"/>
                <a:ea typeface="仿宋" panose="02010609060101010101" pitchFamily="49" charset="-122"/>
                <a:cs typeface="+mn-ea"/>
                <a:sym typeface="+mn-lt"/>
              </a:rPr>
              <a:t>——</a:t>
            </a:r>
            <a:r>
              <a:rPr lang="zh-CN" altLang="en-US" b="1" dirty="0">
                <a:solidFill>
                  <a:srgbClr val="06080A"/>
                </a:solidFill>
                <a:latin typeface="仿宋" panose="02010609060101010101" pitchFamily="49" charset="-122"/>
                <a:ea typeface="仿宋" panose="02010609060101010101" pitchFamily="49" charset="-122"/>
                <a:cs typeface="+mn-ea"/>
                <a:sym typeface="+mn-lt"/>
              </a:rPr>
              <a:t>无论您面临什么条件。</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安全</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的安全功能使开发人员可以专注于应用程序级别的安全性。</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提供底层安全通信信道，并大规模管理服务通信的认证、授权和加密。使用</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zh-CN" altLang="en-US" b="1" dirty="0">
                <a:solidFill>
                  <a:srgbClr val="06080A"/>
                </a:solidFill>
                <a:latin typeface="仿宋" panose="02010609060101010101" pitchFamily="49" charset="-122"/>
                <a:ea typeface="仿宋" panose="02010609060101010101" pitchFamily="49" charset="-122"/>
                <a:cs typeface="+mn-ea"/>
                <a:sym typeface="+mn-lt"/>
              </a:rPr>
              <a:t>，服务通信在默认情况下是安全的，它允许您跨多种协议和运行时一致地实施策略</a:t>
            </a:r>
            <a:r>
              <a:rPr lang="en-US" altLang="zh-CN" b="1" dirty="0">
                <a:solidFill>
                  <a:srgbClr val="06080A"/>
                </a:solidFill>
                <a:latin typeface="仿宋" panose="02010609060101010101" pitchFamily="49" charset="-122"/>
                <a:ea typeface="仿宋" panose="02010609060101010101" pitchFamily="49" charset="-122"/>
                <a:cs typeface="+mn-ea"/>
                <a:sym typeface="+mn-lt"/>
              </a:rPr>
              <a:t>——</a:t>
            </a:r>
            <a:r>
              <a:rPr lang="zh-CN" altLang="en-US" b="1" dirty="0">
                <a:solidFill>
                  <a:srgbClr val="06080A"/>
                </a:solidFill>
                <a:latin typeface="仿宋" panose="02010609060101010101" pitchFamily="49" charset="-122"/>
                <a:ea typeface="仿宋" panose="02010609060101010101" pitchFamily="49" charset="-122"/>
                <a:cs typeface="+mn-ea"/>
                <a:sym typeface="+mn-lt"/>
              </a:rPr>
              <a:t>所有这些都很少或根本不需要应用程序更改。</a:t>
            </a:r>
          </a:p>
          <a:p>
            <a:r>
              <a:rPr lang="zh-CN" altLang="en-US" b="1" dirty="0">
                <a:solidFill>
                  <a:srgbClr val="06080A"/>
                </a:solidFill>
                <a:latin typeface="仿宋" panose="02010609060101010101" pitchFamily="49" charset="-122"/>
                <a:ea typeface="仿宋" panose="02010609060101010101" pitchFamily="49" charset="-122"/>
                <a:cs typeface="+mn-ea"/>
                <a:sym typeface="+mn-lt"/>
              </a:rPr>
              <a:t>虽然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与平台无关，但将其与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a:t>
            </a:r>
            <a:r>
              <a:rPr lang="zh-CN" altLang="en-US" b="1" dirty="0">
                <a:solidFill>
                  <a:srgbClr val="06080A"/>
                </a:solidFill>
                <a:latin typeface="仿宋" panose="02010609060101010101" pitchFamily="49" charset="-122"/>
                <a:ea typeface="仿宋" panose="02010609060101010101" pitchFamily="49" charset="-122"/>
                <a:cs typeface="+mn-ea"/>
                <a:sym typeface="+mn-lt"/>
              </a:rPr>
              <a:t>（或基础架构）网络策略结合使用，其优势会更大，包括在网络和应用层保护 </a:t>
            </a:r>
            <a:r>
              <a:rPr lang="en-US" altLang="zh-CN" b="1" dirty="0">
                <a:solidFill>
                  <a:srgbClr val="06080A"/>
                </a:solidFill>
                <a:latin typeface="仿宋" panose="02010609060101010101" pitchFamily="49" charset="-122"/>
                <a:ea typeface="仿宋" panose="02010609060101010101" pitchFamily="49" charset="-122"/>
                <a:cs typeface="+mn-ea"/>
                <a:sym typeface="+mn-lt"/>
              </a:rPr>
              <a:t>pod </a:t>
            </a:r>
            <a:r>
              <a:rPr lang="zh-CN" altLang="en-US" b="1" dirty="0">
                <a:solidFill>
                  <a:srgbClr val="06080A"/>
                </a:solidFill>
                <a:latin typeface="仿宋" panose="02010609060101010101" pitchFamily="49" charset="-122"/>
                <a:ea typeface="仿宋" panose="02010609060101010101" pitchFamily="49" charset="-122"/>
                <a:cs typeface="+mn-ea"/>
                <a:sym typeface="+mn-lt"/>
              </a:rPr>
              <a:t>间或服务间通信的能力。</a:t>
            </a:r>
          </a:p>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可观察性</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强大的跟踪、监控和日志记录可让您深入了解服务网格部署。通过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的监控功能，可以真正了解服务性能如何影响上游和下游的功能，而其自定义仪表板可以提供对所有服务性能的可视性，并让您了解该性能如何影响您的其他进程。</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 </a:t>
            </a:r>
            <a:r>
              <a:rPr lang="en-US" altLang="zh-CN"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b="1" dirty="0">
                <a:solidFill>
                  <a:srgbClr val="06080A"/>
                </a:solidFill>
                <a:latin typeface="仿宋" panose="02010609060101010101" pitchFamily="49" charset="-122"/>
                <a:ea typeface="仿宋" panose="02010609060101010101" pitchFamily="49" charset="-122"/>
                <a:cs typeface="+mn-ea"/>
                <a:sym typeface="+mn-lt"/>
              </a:rPr>
              <a:t>组件负责策略控制和遥测收集。它提供后端抽象和中介，将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的其余部分与各个基础架构后端的实现细节隔离开来，并为运维提供对网格和基础架构后端之间所有交互的细粒度控制。</a:t>
            </a:r>
          </a:p>
          <a:p>
            <a:r>
              <a:rPr lang="zh-CN" altLang="en-US" b="1" dirty="0">
                <a:solidFill>
                  <a:srgbClr val="06080A"/>
                </a:solidFill>
                <a:latin typeface="仿宋" panose="02010609060101010101" pitchFamily="49" charset="-122"/>
                <a:ea typeface="仿宋" panose="02010609060101010101" pitchFamily="49" charset="-122"/>
                <a:cs typeface="+mn-ea"/>
                <a:sym typeface="+mn-lt"/>
              </a:rPr>
              <a:t>所有这些功能可以让您可以更有效地设置、监控和实施服务上的 </a:t>
            </a:r>
            <a:r>
              <a:rPr lang="en-US" altLang="zh-CN" b="1" dirty="0">
                <a:solidFill>
                  <a:srgbClr val="06080A"/>
                </a:solidFill>
                <a:latin typeface="仿宋" panose="02010609060101010101" pitchFamily="49" charset="-122"/>
                <a:ea typeface="仿宋" panose="02010609060101010101" pitchFamily="49" charset="-122"/>
                <a:cs typeface="+mn-ea"/>
                <a:sym typeface="+mn-lt"/>
              </a:rPr>
              <a:t>SLO</a:t>
            </a:r>
            <a:r>
              <a:rPr lang="zh-CN" altLang="en-US" b="1" dirty="0">
                <a:solidFill>
                  <a:srgbClr val="06080A"/>
                </a:solidFill>
                <a:latin typeface="仿宋" panose="02010609060101010101" pitchFamily="49" charset="-122"/>
                <a:ea typeface="仿宋" panose="02010609060101010101" pitchFamily="49" charset="-122"/>
                <a:cs typeface="+mn-ea"/>
                <a:sym typeface="+mn-lt"/>
              </a:rPr>
              <a:t>。当然，最重要的是，您可以快速有效地检测和修复问题。</a:t>
            </a:r>
          </a:p>
        </p:txBody>
      </p:sp>
      <p:pic>
        <p:nvPicPr>
          <p:cNvPr id="10" name="图片 9">
            <a:extLst>
              <a:ext uri="{FF2B5EF4-FFF2-40B4-BE49-F238E27FC236}">
                <a16:creationId xmlns:a16="http://schemas.microsoft.com/office/drawing/2014/main" id="{26FE77E8-D5C2-7648-ACF6-15F17EDCE90B}"/>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886759173"/>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6723</TotalTime>
  <Words>7245</Words>
  <Application>Microsoft Macintosh PowerPoint</Application>
  <PresentationFormat>宽屏</PresentationFormat>
  <Paragraphs>381</Paragraphs>
  <Slides>28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等线</vt:lpstr>
      <vt:lpstr>仿宋</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978</cp:revision>
  <dcterms:created xsi:type="dcterms:W3CDTF">2016-12-13T08:41:51Z</dcterms:created>
  <dcterms:modified xsi:type="dcterms:W3CDTF">2018-10-25T06:57:54Z</dcterms:modified>
</cp:coreProperties>
</file>